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76" r:id="rId5"/>
    <p:sldId id="275" r:id="rId6"/>
    <p:sldId id="259" r:id="rId7"/>
    <p:sldId id="280" r:id="rId8"/>
    <p:sldId id="268" r:id="rId9"/>
    <p:sldId id="270" r:id="rId10"/>
    <p:sldId id="274" r:id="rId11"/>
    <p:sldId id="277" r:id="rId12"/>
    <p:sldId id="271" r:id="rId13"/>
    <p:sldId id="272" r:id="rId14"/>
    <p:sldId id="278" r:id="rId15"/>
    <p:sldId id="273" r:id="rId16"/>
    <p:sldId id="265" r:id="rId17"/>
    <p:sldId id="269" r:id="rId18"/>
    <p:sldId id="279" r:id="rId19"/>
    <p:sldId id="262" r:id="rId20"/>
  </p:sldIdLst>
  <p:sldSz cx="12192000" cy="6858000"/>
  <p:notesSz cx="6858000" cy="9144000"/>
  <p:embeddedFontLst>
    <p:embeddedFont>
      <p:font typeface="나눔바른펜" panose="020B0503000000000000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DFDFD"/>
    <a:srgbClr val="0F0F0F"/>
    <a:srgbClr val="C6C0C5"/>
    <a:srgbClr val="E6466D"/>
    <a:srgbClr val="FFB54E"/>
    <a:srgbClr val="624CC8"/>
    <a:srgbClr val="BF33B0"/>
    <a:srgbClr val="CFCFCF"/>
    <a:srgbClr val="349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3" autoAdjust="0"/>
    <p:restoredTop sz="87127" autoAdjust="0"/>
  </p:normalViewPr>
  <p:slideViewPr>
    <p:cSldViewPr snapToGrid="0">
      <p:cViewPr>
        <p:scale>
          <a:sx n="70" d="100"/>
          <a:sy n="70" d="100"/>
        </p:scale>
        <p:origin x="716" y="-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40A78-AE15-4F7F-9F70-ED7E70C7B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E2EA7D-CE08-4973-BAB1-F7ECA280F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F8104-3E46-4A93-BB61-FDB606C2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A4BA2-117C-4ACE-BCE1-04448405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7A527-A2D0-43F2-B0EE-1E6B6AAB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00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CBBEC-CFBA-4CF4-8972-DB788E33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94EC30-D0C5-42A9-8B17-5D4441CFD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44189-4981-441D-A220-F7DD3619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CC29-9D31-4DF2-9251-0C97F520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4E83F-76AC-4EBD-8C5E-BFEB2BEA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0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F2D5DA-E468-40FA-BEE0-2C5673D7E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734093-E816-445B-80F1-292D3DD50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06377-57AE-417E-A13F-13AD792C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991B-19FB-47C9-98E7-155B0EED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82061-BA48-40FE-B3D6-64238576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8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7CA31-4FD7-4269-AA29-59A37323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F98C7-A09C-4E57-A3A9-69A473A2D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452C0-3A30-44C1-AE05-CE7A4798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DD472-0E8C-4DBD-B981-D051C085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55A6B-331B-429E-87B9-77F69928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5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A56FC-4F91-49DC-9CDF-CB4B8C70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1E6E0-529B-4289-9942-B65ADBF0E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5399A-6099-43DA-BA15-0B63D963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9B982-B289-4BC8-AB6B-AD1205F3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B8211-A0E1-4F7B-8391-EB3535F6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0B9E4-070A-47BC-ABC2-1B139B08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CA730-1521-4A6E-BF07-40BEC4048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74B8A2-562E-4074-AC8E-BC1DD2A6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79DC0-AB2A-4A15-9209-6DD561BB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C3B69E-BB11-4C9F-9EEA-94EC047C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4E08A-0C9C-49E5-AA0E-9D54A326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2AD70-D8E5-4FF2-B1DB-7D5A29A9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D2AEB-8C3F-4B54-8496-303EF985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BC18C-CFE5-401C-A506-E3F351AC3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2EA3D5-EF30-47C2-9A73-9EAED4D99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8D747B-9795-4C7E-9FEE-D6098DFF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1D396-AC12-4FE9-9EFE-2FB88E81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6034-5B79-4884-BEC5-D39B6DBF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442BAA-46F3-456C-8155-8131BB78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4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66B7-E8B4-4F2E-B61C-4A882777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9DC78B-8036-42D5-81A0-8C867668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2EEBAD-FC7E-4074-B924-4E2A5097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17F27B-2E01-46F5-9995-39B7BF05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734AE5-C567-4875-AB46-E632FEA6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F98687-F5F4-4785-8C71-B6B576AC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9E4FC-DF83-469C-A9F0-5BE7510B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6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645BD-192A-4232-9568-C06B6A30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0DC1F-D856-4E8F-ABEA-9F1E200D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D4DB6-E80A-442A-8589-1FEB6AECA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45E675-6FA6-401D-ABF8-800266F6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DA51D-854A-4A9F-8583-04602E0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6E541-257D-4628-B695-D1067EC2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4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BBDE8-1E77-4314-B86D-523C1BFF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6925B-B926-4B52-8A90-4E46A928E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25270-3AFC-431E-9FDA-3FED5710F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87CF22-D3ED-4EE9-8F5A-A9D18884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8E0AE-86BB-42DF-8435-585B7D5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7E4F3D-D40F-4834-8C7D-658D2DB0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9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56CA75-820C-4E20-BE70-7C8971AD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06E75-381E-4339-9A4E-E861EC33A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9F96-36B5-43BA-8F82-D2642E48C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60079-6704-4C83-905B-A57F7FB44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AE4D4-2F55-41F5-921C-01AA355A3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2FC12-3FE1-46D7-9CC7-F7EEEF58BAC3}"/>
              </a:ext>
            </a:extLst>
          </p:cNvPr>
          <p:cNvGrpSpPr/>
          <p:nvPr/>
        </p:nvGrpSpPr>
        <p:grpSpPr>
          <a:xfrm>
            <a:off x="5490738" y="1788049"/>
            <a:ext cx="1539614" cy="1539614"/>
            <a:chOff x="6680996" y="2221708"/>
            <a:chExt cx="1068386" cy="10683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EDEFB3-8D54-4066-8845-F30DB66FD6E4}"/>
                </a:ext>
              </a:extLst>
            </p:cNvPr>
            <p:cNvSpPr/>
            <p:nvPr/>
          </p:nvSpPr>
          <p:spPr>
            <a:xfrm>
              <a:off x="6680996" y="2221708"/>
              <a:ext cx="1068386" cy="1068386"/>
            </a:xfrm>
            <a:prstGeom prst="roundRect">
              <a:avLst>
                <a:gd name="adj" fmla="val 27551"/>
              </a:avLst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F77C5E1-82C4-459E-95BA-0E2963D6B07C}"/>
                </a:ext>
              </a:extLst>
            </p:cNvPr>
            <p:cNvSpPr/>
            <p:nvPr/>
          </p:nvSpPr>
          <p:spPr>
            <a:xfrm>
              <a:off x="6958015" y="2498727"/>
              <a:ext cx="526254" cy="526252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207661-11CD-4091-8BF2-256428EA7F79}"/>
                </a:ext>
              </a:extLst>
            </p:cNvPr>
            <p:cNvSpPr/>
            <p:nvPr/>
          </p:nvSpPr>
          <p:spPr>
            <a:xfrm>
              <a:off x="7467599" y="2370933"/>
              <a:ext cx="140494" cy="1404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2112005" y="3500893"/>
            <a:ext cx="8297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바른펜" panose="020B0503000000000000" charset="-127"/>
                <a:ea typeface="나눔바른펜" panose="020B0503000000000000" charset="-127"/>
              </a:rPr>
              <a:t>Instagram Hashtag Generator</a:t>
            </a:r>
            <a:endParaRPr lang="ko-KR" altLang="en-US" sz="5400" b="1" dirty="0">
              <a:solidFill>
                <a:schemeClr val="bg1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DE2AA-0A4E-4761-BFFA-6AE15DE7E692}"/>
              </a:ext>
            </a:extLst>
          </p:cNvPr>
          <p:cNvCxnSpPr>
            <a:cxnSpLocks/>
          </p:cNvCxnSpPr>
          <p:nvPr/>
        </p:nvCxnSpPr>
        <p:spPr>
          <a:xfrm>
            <a:off x="3466545" y="4424223"/>
            <a:ext cx="558800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3466545" y="4597453"/>
            <a:ext cx="5588000" cy="464457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김연재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김채형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박다현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윤성현 주우진</a:t>
            </a:r>
          </a:p>
        </p:txBody>
      </p:sp>
    </p:spTree>
    <p:extLst>
      <p:ext uri="{BB962C8B-B14F-4D97-AF65-F5344CB8AC3E}">
        <p14:creationId xmlns:p14="http://schemas.microsoft.com/office/powerpoint/2010/main" val="3631475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941533-EBF4-4CD4-81E3-9C908B3C9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2" y="1723054"/>
            <a:ext cx="5984471" cy="41573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57454-716D-43FD-A366-DA13D1D1FAA7}"/>
              </a:ext>
            </a:extLst>
          </p:cNvPr>
          <p:cNvSpPr txBox="1"/>
          <p:nvPr/>
        </p:nvSpPr>
        <p:spPr>
          <a:xfrm>
            <a:off x="6486138" y="1311348"/>
            <a:ext cx="113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VGG19</a:t>
            </a:r>
            <a:endParaRPr lang="ko-KR" altLang="en-US" sz="3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5C7B5-C7EC-44C6-B0CC-29040E5CB412}"/>
              </a:ext>
            </a:extLst>
          </p:cNvPr>
          <p:cNvSpPr txBox="1"/>
          <p:nvPr/>
        </p:nvSpPr>
        <p:spPr>
          <a:xfrm>
            <a:off x="6486138" y="1936001"/>
            <a:ext cx="4456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CNN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 중 이미지 분류용 알고리즘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AlexNet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GoogleNet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..)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중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2014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이미지넷 이미지대회에서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준우승한 모델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D57E013E-88FA-49A4-B495-13C462A22A6F}"/>
              </a:ext>
            </a:extLst>
          </p:cNvPr>
          <p:cNvSpPr/>
          <p:nvPr/>
        </p:nvSpPr>
        <p:spPr>
          <a:xfrm rot="5400000">
            <a:off x="6260801" y="203604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31481D-8F71-4364-B06B-874D753D34DB}"/>
              </a:ext>
            </a:extLst>
          </p:cNvPr>
          <p:cNvSpPr txBox="1"/>
          <p:nvPr/>
        </p:nvSpPr>
        <p:spPr>
          <a:xfrm>
            <a:off x="6490901" y="3093822"/>
            <a:ext cx="540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구성되는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기본적인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CNN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사용하기 쉬운 구조와 좋은 성능을 가짐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924CFFC2-A941-4683-9F58-42599C01E6EF}"/>
              </a:ext>
            </a:extLst>
          </p:cNvPr>
          <p:cNvSpPr/>
          <p:nvPr/>
        </p:nvSpPr>
        <p:spPr>
          <a:xfrm rot="5400000">
            <a:off x="6260801" y="3196096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16F0CB-8F1D-41A2-B097-C435CCA41FAF}"/>
              </a:ext>
            </a:extLst>
          </p:cNvPr>
          <p:cNvSpPr txBox="1"/>
          <p:nvPr/>
        </p:nvSpPr>
        <p:spPr>
          <a:xfrm>
            <a:off x="6490901" y="3999175"/>
            <a:ext cx="4647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 X 3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작은 필터를 사용한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연속으로 거침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85EF36AB-575D-49D2-8F35-611E6D68189E}"/>
              </a:ext>
            </a:extLst>
          </p:cNvPr>
          <p:cNvSpPr/>
          <p:nvPr/>
        </p:nvSpPr>
        <p:spPr>
          <a:xfrm rot="5400000">
            <a:off x="6260801" y="410144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812BC0-AC29-41E1-A85C-534055E40EE8}"/>
              </a:ext>
            </a:extLst>
          </p:cNvPr>
          <p:cNvSpPr txBox="1"/>
          <p:nvPr/>
        </p:nvSpPr>
        <p:spPr>
          <a:xfrm>
            <a:off x="6490901" y="5641476"/>
            <a:ext cx="4363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ImageNet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데이터셋 분류학습이 완료된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VGG19</a:t>
            </a: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불러올 수 있음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A827CF4D-6EFD-4A29-854C-5AAEB1EDBFD5}"/>
              </a:ext>
            </a:extLst>
          </p:cNvPr>
          <p:cNvSpPr/>
          <p:nvPr/>
        </p:nvSpPr>
        <p:spPr>
          <a:xfrm rot="5400000">
            <a:off x="6260801" y="574375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76F087-CB82-483A-8B1E-1FF678B3BFCA}"/>
              </a:ext>
            </a:extLst>
          </p:cNvPr>
          <p:cNvSpPr txBox="1"/>
          <p:nvPr/>
        </p:nvSpPr>
        <p:spPr>
          <a:xfrm>
            <a:off x="6490901" y="4816846"/>
            <a:ext cx="558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2~4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 연속으로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두어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크기를 절반으로 줄이는 처리 반복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8FD4160-BB30-4422-AC1E-1E82D0E383E5}"/>
              </a:ext>
            </a:extLst>
          </p:cNvPr>
          <p:cNvSpPr/>
          <p:nvPr/>
        </p:nvSpPr>
        <p:spPr>
          <a:xfrm rot="5400000">
            <a:off x="6260801" y="491912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73E87A-982B-42D2-BF5A-C65DB31F4531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9B79A15-BE04-4B6E-B5D3-C71261AF7C1E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5F7670-0690-42C4-AD35-CD4668DF4FCF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4F604B0-9103-4F4B-B3AE-FE7DCADD58FB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7" name="자유형 24">
              <a:extLst>
                <a:ext uri="{FF2B5EF4-FFF2-40B4-BE49-F238E27FC236}">
                  <a16:creationId xmlns:a16="http://schemas.microsoft.com/office/drawing/2014/main" id="{BD617F48-7429-434B-A259-BFFEDAF308FF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856723-CA23-4CAC-965D-90E70A8EDBB8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A6D62908-5B82-443C-96D1-E630B6337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6CC58B1-0249-4393-91F6-80B6C98DEC48}"/>
              </a:ext>
            </a:extLst>
          </p:cNvPr>
          <p:cNvSpPr txBox="1"/>
          <p:nvPr/>
        </p:nvSpPr>
        <p:spPr>
          <a:xfrm>
            <a:off x="2602896" y="232557"/>
            <a:ext cx="6986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3-1. k-NN Classifier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를 통한 유사 이미지 선정</a:t>
            </a:r>
          </a:p>
        </p:txBody>
      </p:sp>
    </p:spTree>
    <p:extLst>
      <p:ext uri="{BB962C8B-B14F-4D97-AF65-F5344CB8AC3E}">
        <p14:creationId xmlns:p14="http://schemas.microsoft.com/office/powerpoint/2010/main" val="99333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4760CCE1-1C82-4AEB-8F57-0DA3BB68AF45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47AEF67-559D-4649-B05F-593B08FF8DBA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87BEA4-C3FB-42B4-A3C8-AC1DBEA94E2F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2B002F-6D0D-437A-9673-A59DF9433245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1" name="자유형 24">
              <a:extLst>
                <a:ext uri="{FF2B5EF4-FFF2-40B4-BE49-F238E27FC236}">
                  <a16:creationId xmlns:a16="http://schemas.microsoft.com/office/drawing/2014/main" id="{D1BF0515-0033-4A58-A499-3B29FE77CBEE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A4F8186-B8DF-42CB-A023-3E025D24B438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2925CB5-53F3-4EAA-B9EA-97F3030EA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7B92ED3-D9DD-4C0E-966E-2C78D4BE7C41}"/>
              </a:ext>
            </a:extLst>
          </p:cNvPr>
          <p:cNvSpPr txBox="1"/>
          <p:nvPr/>
        </p:nvSpPr>
        <p:spPr>
          <a:xfrm>
            <a:off x="2602896" y="232557"/>
            <a:ext cx="6986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3-1. k-NN Classifier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를 통한 유사 이미지 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03CB4-2690-41C6-9B94-7F30D84E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4" y="1622829"/>
            <a:ext cx="7277100" cy="10477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3D6123-1188-4097-B5C4-B0503272238F}"/>
              </a:ext>
            </a:extLst>
          </p:cNvPr>
          <p:cNvSpPr txBox="1"/>
          <p:nvPr/>
        </p:nvSpPr>
        <p:spPr>
          <a:xfrm>
            <a:off x="533393" y="1293775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코사인 유사도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F6BCE4-809D-4D77-BAB0-61AD19F7AC80}"/>
              </a:ext>
            </a:extLst>
          </p:cNvPr>
          <p:cNvSpPr txBox="1"/>
          <p:nvPr/>
        </p:nvSpPr>
        <p:spPr>
          <a:xfrm>
            <a:off x="539995" y="2749865"/>
            <a:ext cx="9722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벡터와 벡터 간의 유사도를 비교할 때 두 벡터 간의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사잇각을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구해서 얼마나 유사한지 수치로 나타낸 것</a:t>
            </a:r>
            <a:endParaRPr lang="ko-KR" altLang="en-US" sz="2000" dirty="0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9E758973-45C7-41A7-9960-C968DD35295C}"/>
              </a:ext>
            </a:extLst>
          </p:cNvPr>
          <p:cNvSpPr/>
          <p:nvPr/>
        </p:nvSpPr>
        <p:spPr>
          <a:xfrm rot="5400000">
            <a:off x="309895" y="285213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64CC1B-7DAF-4C45-ABF0-888E286B422E}"/>
              </a:ext>
            </a:extLst>
          </p:cNvPr>
          <p:cNvSpPr txBox="1"/>
          <p:nvPr/>
        </p:nvSpPr>
        <p:spPr>
          <a:xfrm>
            <a:off x="539995" y="3219076"/>
            <a:ext cx="7222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프로젝트에서 사용하는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k-NN Classifier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의 유사도를 구하는 방식으로 사용</a:t>
            </a:r>
            <a:endParaRPr lang="ko-KR" altLang="en-US" sz="2000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A1D650F4-8F25-4EF5-AEF5-7BA301FED2AB}"/>
              </a:ext>
            </a:extLst>
          </p:cNvPr>
          <p:cNvSpPr/>
          <p:nvPr/>
        </p:nvSpPr>
        <p:spPr>
          <a:xfrm rot="5400000">
            <a:off x="308057" y="3313011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3AF2BB-B05B-424C-9F0A-7A1DBCB9DEA6}"/>
              </a:ext>
            </a:extLst>
          </p:cNvPr>
          <p:cNvSpPr txBox="1"/>
          <p:nvPr/>
        </p:nvSpPr>
        <p:spPr>
          <a:xfrm>
            <a:off x="533393" y="4213129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Numba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AE61A8-75FB-4478-8B97-06D8B76F7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67" y="4219040"/>
            <a:ext cx="3521657" cy="94127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65058F-91E5-46A0-8F68-642CF4DD3DD1}"/>
              </a:ext>
            </a:extLst>
          </p:cNvPr>
          <p:cNvSpPr txBox="1"/>
          <p:nvPr/>
        </p:nvSpPr>
        <p:spPr>
          <a:xfrm>
            <a:off x="539995" y="4872472"/>
            <a:ext cx="717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NumPy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함수 및 루프를 사용하는 파이썬 코드에 작동하는 즉석 컴파일러 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ECDB36E1-7EF0-4BB4-B18D-C2E7CB6195F5}"/>
              </a:ext>
            </a:extLst>
          </p:cNvPr>
          <p:cNvSpPr/>
          <p:nvPr/>
        </p:nvSpPr>
        <p:spPr>
          <a:xfrm rot="5400000">
            <a:off x="309895" y="4974746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9E1478-AC14-4F54-B8F5-E529DDD76B96}"/>
              </a:ext>
            </a:extLst>
          </p:cNvPr>
          <p:cNvSpPr txBox="1"/>
          <p:nvPr/>
        </p:nvSpPr>
        <p:spPr>
          <a:xfrm>
            <a:off x="552695" y="5811583"/>
            <a:ext cx="997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프로젝트에서 코사인 유사도를 구할 때 입력 차원이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3,4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차원이어서 행렬연산이 상당히 비싼 연산이 되는데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사용하면 연산속도가 현저하게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빨라짐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CD7B4365-0B0F-4C3A-B2CB-C62861D27E84}"/>
              </a:ext>
            </a:extLst>
          </p:cNvPr>
          <p:cNvSpPr/>
          <p:nvPr/>
        </p:nvSpPr>
        <p:spPr>
          <a:xfrm rot="5400000">
            <a:off x="320757" y="590551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01F4C3-1A44-430A-9469-7D0655BB16C5}"/>
              </a:ext>
            </a:extLst>
          </p:cNvPr>
          <p:cNvSpPr txBox="1"/>
          <p:nvPr/>
        </p:nvSpPr>
        <p:spPr>
          <a:xfrm>
            <a:off x="552695" y="5329672"/>
            <a:ext cx="1114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데코레이트된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함수를 호출하면 해당 함수가 즉석으로 기계어 코드로 컴파일 되어 원래의 기계어 코드 속도로 실행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6F36E93-CB92-4310-ACE1-161FFDB2A34C}"/>
              </a:ext>
            </a:extLst>
          </p:cNvPr>
          <p:cNvSpPr/>
          <p:nvPr/>
        </p:nvSpPr>
        <p:spPr>
          <a:xfrm rot="5400000">
            <a:off x="322595" y="5431946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4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57B50-4D58-4694-B0C1-E99A07092DAE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F6C9A2-7539-4EEB-A5BB-5574DA6282A3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5E2DBD-E399-4FE6-B1E6-88D2D6270E64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B7C85A-2230-4D75-B90C-71CCBE181DE3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1" name="자유형 24">
              <a:extLst>
                <a:ext uri="{FF2B5EF4-FFF2-40B4-BE49-F238E27FC236}">
                  <a16:creationId xmlns:a16="http://schemas.microsoft.com/office/drawing/2014/main" id="{3E4A9FA8-1B7F-4560-9B5B-59335F56A6C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EF44597-60FB-4CC9-96AE-48C4A96F28AF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2970509-AB95-4BE7-81E7-C5859A13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9967D7C-9182-44E5-92C9-04F9AF2CC474}"/>
              </a:ext>
            </a:extLst>
          </p:cNvPr>
          <p:cNvSpPr txBox="1"/>
          <p:nvPr/>
        </p:nvSpPr>
        <p:spPr>
          <a:xfrm>
            <a:off x="2602896" y="232557"/>
            <a:ext cx="6986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3-1. k-NN Classifier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를 통한 유사 이미지 선정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50614" y="2114723"/>
            <a:ext cx="5445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데이터 포인트에 대해 예측할 때 훈련 데이터셋에서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최근접 이웃을 찾는 알고리즘을 이용하여 레이블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지정하는 분류기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4910037" y="223966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5138299" y="3306893"/>
            <a:ext cx="6587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프로젝트에서 전처리한 이미지 데이터와 유사도가 높은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개의 유사한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선정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4908199" y="3419862"/>
            <a:ext cx="272007" cy="162424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77A143-C0E6-4D14-8726-B04DCCA9E2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10792" r="8701" b="3929"/>
          <a:stretch/>
        </p:blipFill>
        <p:spPr>
          <a:xfrm>
            <a:off x="444477" y="1318496"/>
            <a:ext cx="4070818" cy="30935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1F412-0E16-4FBE-B887-010D82EE15BF}"/>
              </a:ext>
            </a:extLst>
          </p:cNvPr>
          <p:cNvSpPr txBox="1"/>
          <p:nvPr/>
        </p:nvSpPr>
        <p:spPr>
          <a:xfrm>
            <a:off x="5125415" y="1428900"/>
            <a:ext cx="496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k-Nearest Neighbors Classifier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F80309-5F66-4066-8C32-D431C7D02A5F}"/>
              </a:ext>
            </a:extLst>
          </p:cNvPr>
          <p:cNvSpPr txBox="1"/>
          <p:nvPr/>
        </p:nvSpPr>
        <p:spPr>
          <a:xfrm>
            <a:off x="463795" y="5174359"/>
            <a:ext cx="8740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VGG19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활용하여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fully connected layer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출력값을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디스크립터로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383E99-F235-43C2-9341-EF93B01F1823}"/>
              </a:ext>
            </a:extLst>
          </p:cNvPr>
          <p:cNvSpPr txBox="1"/>
          <p:nvPr/>
        </p:nvSpPr>
        <p:spPr>
          <a:xfrm>
            <a:off x="444477" y="5683033"/>
            <a:ext cx="6864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디스크립터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이용하여 코사인 유사도 기준 가장 가까운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이미지 선정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686639-A786-4EAE-B35E-56D271DE5385}"/>
              </a:ext>
            </a:extLst>
          </p:cNvPr>
          <p:cNvSpPr txBox="1"/>
          <p:nvPr/>
        </p:nvSpPr>
        <p:spPr>
          <a:xfrm>
            <a:off x="501895" y="4564759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 선정 과정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3B318C-4A2C-42C3-88BB-D5839D8C9CC0}"/>
              </a:ext>
            </a:extLst>
          </p:cNvPr>
          <p:cNvSpPr txBox="1"/>
          <p:nvPr/>
        </p:nvSpPr>
        <p:spPr>
          <a:xfrm>
            <a:off x="444477" y="6196492"/>
            <a:ext cx="533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선정한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이미지들이 공통으로 갖고 있는 태그 선별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47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666DEF33-5A1D-4A02-AB28-78001EDBBC8F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A05D9A7-0EDD-4810-8E68-C4FA610C5294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FE5CB13-16EB-4FEF-8D11-02C9FA9579BF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C209F49-08B6-4D09-AF33-0D61B00A88DF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47" name="자유형 24">
              <a:extLst>
                <a:ext uri="{FF2B5EF4-FFF2-40B4-BE49-F238E27FC236}">
                  <a16:creationId xmlns:a16="http://schemas.microsoft.com/office/drawing/2014/main" id="{3DC8A2DB-8FE7-4858-976D-C902714320F4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429A9AB-1A1C-4AA8-94C8-F2A3D035262B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CC695C3-08FB-4DED-A52F-5A8FDF647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AF9D0B8-F965-4991-AC75-B146E3C0A789}"/>
              </a:ext>
            </a:extLst>
          </p:cNvPr>
          <p:cNvSpPr txBox="1"/>
          <p:nvPr/>
        </p:nvSpPr>
        <p:spPr>
          <a:xfrm>
            <a:off x="3568962" y="232557"/>
            <a:ext cx="5054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3-2. Word2Vec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을 통한 토큰 전환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364" y="2036137"/>
            <a:ext cx="1665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Word2Vec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6564591" y="2738906"/>
            <a:ext cx="48349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문장에서 중심 단어를 정하고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중심 단어 주변에 등장하는 주변 단어를 이용해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단어를 벡터의 형태로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Embedding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하는 기계학습모델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6317027" y="284085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D3494-72A1-4165-B13A-03FD3188FF77}"/>
              </a:ext>
            </a:extLst>
          </p:cNvPr>
          <p:cNvSpPr txBox="1"/>
          <p:nvPr/>
        </p:nvSpPr>
        <p:spPr>
          <a:xfrm>
            <a:off x="6564591" y="3990557"/>
            <a:ext cx="5410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단어와 단어 간 유사도 파악할 수 있다는 점 착안하여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토큰과 토큰 간 유사도 측정에 이용</a:t>
            </a:r>
            <a:endParaRPr lang="ko-KR" altLang="en-US" sz="20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6CD60781-EFAB-4825-8C49-616FC50C7FBF}"/>
              </a:ext>
            </a:extLst>
          </p:cNvPr>
          <p:cNvSpPr/>
          <p:nvPr/>
        </p:nvSpPr>
        <p:spPr>
          <a:xfrm rot="5400000">
            <a:off x="6317028" y="409460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CAB170-1754-4464-88A8-59EF6920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4" y="1984659"/>
            <a:ext cx="5725641" cy="37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64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E8AF2E-E0F2-402E-89CA-A42592E2B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6" t="21401" r="65432" b="75262"/>
          <a:stretch/>
        </p:blipFill>
        <p:spPr>
          <a:xfrm>
            <a:off x="919266" y="4668720"/>
            <a:ext cx="5664030" cy="8166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102082-CEA9-49F5-AEC3-359358E12363}"/>
              </a:ext>
            </a:extLst>
          </p:cNvPr>
          <p:cNvSpPr txBox="1"/>
          <p:nvPr/>
        </p:nvSpPr>
        <p:spPr>
          <a:xfrm>
            <a:off x="725413" y="1695646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 전환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7DEF28-56B6-4FA9-BD2B-98B176390A50}"/>
              </a:ext>
            </a:extLst>
          </p:cNvPr>
          <p:cNvSpPr txBox="1"/>
          <p:nvPr/>
        </p:nvSpPr>
        <p:spPr>
          <a:xfrm>
            <a:off x="723575" y="2361575"/>
            <a:ext cx="811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 유사도가 일정 이상인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연관 토큰으로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추가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2B4B69D-EB57-420D-9B10-A8BC7F2D9295}"/>
              </a:ext>
            </a:extLst>
          </p:cNvPr>
          <p:cNvSpPr/>
          <p:nvPr/>
        </p:nvSpPr>
        <p:spPr>
          <a:xfrm rot="5400000">
            <a:off x="493475" y="246384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575422-FEA3-474E-8580-4F59550D8C4F}"/>
              </a:ext>
            </a:extLst>
          </p:cNvPr>
          <p:cNvSpPr txBox="1"/>
          <p:nvPr/>
        </p:nvSpPr>
        <p:spPr>
          <a:xfrm>
            <a:off x="919266" y="2803603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고양이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AA5A60-A0E6-47FF-8638-C76B2672FDD4}"/>
              </a:ext>
            </a:extLst>
          </p:cNvPr>
          <p:cNvSpPr txBox="1"/>
          <p:nvPr/>
        </p:nvSpPr>
        <p:spPr>
          <a:xfrm>
            <a:off x="725413" y="3786439"/>
            <a:ext cx="8050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인접한 토큰으로의 전환이 무한히 이뤄지지 않도록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보다 작은 양의 계수 </a:t>
            </a:r>
            <a:r>
              <a:rPr lang="el-G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α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곱하여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다음 토큰 전환 확률을 감소시킴</a:t>
            </a:r>
            <a:endParaRPr lang="ko-KR" altLang="en-US" sz="20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BF9FE113-49F9-4D6E-BD60-054B32F273B8}"/>
              </a:ext>
            </a:extLst>
          </p:cNvPr>
          <p:cNvSpPr/>
          <p:nvPr/>
        </p:nvSpPr>
        <p:spPr>
          <a:xfrm rot="5400000">
            <a:off x="495313" y="388871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8031AB5-04C8-4893-ABF7-AB8D5FAD6829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6196FD-2494-43D0-BEE4-74A2B721C859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E58B1C6-97BE-4647-978F-CAE9C0983572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D72E12-13EA-4F86-955A-85CE965FBC35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7" name="자유형 24">
              <a:extLst>
                <a:ext uri="{FF2B5EF4-FFF2-40B4-BE49-F238E27FC236}">
                  <a16:creationId xmlns:a16="http://schemas.microsoft.com/office/drawing/2014/main" id="{1C3474B2-A1E7-4FC5-B56E-8330DE1B351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2E4BFE1-FDC1-425B-9D7A-E3234285A1A3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68E3FF83-B9C9-4C59-A89C-5A7E39B5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C85C5F0-901E-4577-B073-F09F6A5097B9}"/>
              </a:ext>
            </a:extLst>
          </p:cNvPr>
          <p:cNvSpPr txBox="1"/>
          <p:nvPr/>
        </p:nvSpPr>
        <p:spPr>
          <a:xfrm>
            <a:off x="3568962" y="232557"/>
            <a:ext cx="5054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3-2. Word2Vec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을 통한 토큰 전환</a:t>
            </a:r>
          </a:p>
        </p:txBody>
      </p:sp>
    </p:spTree>
    <p:extLst>
      <p:ext uri="{BB962C8B-B14F-4D97-AF65-F5344CB8AC3E}">
        <p14:creationId xmlns:p14="http://schemas.microsoft.com/office/powerpoint/2010/main" val="240114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2545D0-2E67-458E-9E79-617F58F82961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38F9C8F-0DD2-4FB4-AD53-E31D944E3495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3D18DD9-DB5D-4472-BE5C-CD17515ADD53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B803BE-D2C5-4225-B6C4-2723308BE8EA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8" name="자유형 24">
              <a:extLst>
                <a:ext uri="{FF2B5EF4-FFF2-40B4-BE49-F238E27FC236}">
                  <a16:creationId xmlns:a16="http://schemas.microsoft.com/office/drawing/2014/main" id="{C514EF0E-719D-4E28-A165-164B0069A3A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6BA8907-AD05-43E1-AFBF-40129C7A6F98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DB2E776-F55B-42DC-B02F-BABFC03B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D4D8DAD-67E4-49CC-839D-D60B23F621EF}"/>
              </a:ext>
            </a:extLst>
          </p:cNvPr>
          <p:cNvSpPr txBox="1"/>
          <p:nvPr/>
        </p:nvSpPr>
        <p:spPr>
          <a:xfrm>
            <a:off x="3133490" y="232557"/>
            <a:ext cx="5925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3-3. 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조건부확률을 통한 토큰</a:t>
            </a:r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태그 확장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5E20D-B2C4-4F30-8283-A7D800C4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3" t="37531" r="65395" b="56812"/>
          <a:stretch/>
        </p:blipFill>
        <p:spPr>
          <a:xfrm>
            <a:off x="510776" y="3016353"/>
            <a:ext cx="5005475" cy="12287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205112-1448-415C-9722-CB94812EE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3" t="60556" r="62963" b="36666"/>
          <a:stretch/>
        </p:blipFill>
        <p:spPr>
          <a:xfrm>
            <a:off x="343212" y="5395525"/>
            <a:ext cx="6167000" cy="5572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9137F8-FEB4-4414-BF7B-84CA0F216273}"/>
              </a:ext>
            </a:extLst>
          </p:cNvPr>
          <p:cNvSpPr txBox="1"/>
          <p:nvPr/>
        </p:nvSpPr>
        <p:spPr>
          <a:xfrm>
            <a:off x="723575" y="1573577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 확장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0BB6B0-F09E-4B38-80FF-E88B792BE1B1}"/>
              </a:ext>
            </a:extLst>
          </p:cNvPr>
          <p:cNvSpPr txBox="1"/>
          <p:nvPr/>
        </p:nvSpPr>
        <p:spPr>
          <a:xfrm>
            <a:off x="917428" y="2616177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개스타그램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4C331B-9459-4D14-B9AC-F2FAE34C143B}"/>
              </a:ext>
            </a:extLst>
          </p:cNvPr>
          <p:cNvSpPr txBox="1"/>
          <p:nvPr/>
        </p:nvSpPr>
        <p:spPr>
          <a:xfrm>
            <a:off x="721737" y="2174149"/>
            <a:ext cx="9318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기준 토큰인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t_curr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들어왔을 때 다음 토큰으로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t_next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올 확률이 특정 값 이상이면 토큰 확장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B7A47704-EE41-4507-BFC2-170E0C084F4E}"/>
              </a:ext>
            </a:extLst>
          </p:cNvPr>
          <p:cNvSpPr/>
          <p:nvPr/>
        </p:nvSpPr>
        <p:spPr>
          <a:xfrm rot="5400000">
            <a:off x="491637" y="227642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AF19F7-E951-4752-A8F8-8D264CD202BB}"/>
              </a:ext>
            </a:extLst>
          </p:cNvPr>
          <p:cNvSpPr txBox="1"/>
          <p:nvPr/>
        </p:nvSpPr>
        <p:spPr>
          <a:xfrm>
            <a:off x="708704" y="4782535"/>
            <a:ext cx="913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토큰이 무한히 확장하지 않도록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보다 작은 양의 계수 </a:t>
            </a:r>
            <a:r>
              <a:rPr lang="el-G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α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곱하여 토큰이 확장될 확률을 감소시킴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2982A89-2CE8-451D-9122-C26C292715A5}"/>
              </a:ext>
            </a:extLst>
          </p:cNvPr>
          <p:cNvSpPr/>
          <p:nvPr/>
        </p:nvSpPr>
        <p:spPr>
          <a:xfrm rot="5400000">
            <a:off x="478604" y="488480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5F06A-164A-487C-BEA8-722A7CF570D8}"/>
              </a:ext>
            </a:extLst>
          </p:cNvPr>
          <p:cNvSpPr txBox="1"/>
          <p:nvPr/>
        </p:nvSpPr>
        <p:spPr>
          <a:xfrm>
            <a:off x="5741401" y="3906523"/>
            <a:ext cx="277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인접한 두 토큰이 출현할 확률 계산</a:t>
            </a:r>
            <a:endParaRPr lang="ko-KR" alt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6D8AA2-0AB3-4AF0-A442-E3AB084247CA}"/>
              </a:ext>
            </a:extLst>
          </p:cNvPr>
          <p:cNvSpPr txBox="1"/>
          <p:nvPr/>
        </p:nvSpPr>
        <p:spPr>
          <a:xfrm>
            <a:off x="6510212" y="5614230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토큰이 확장될 확률 계산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28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C72D2D-8DBD-4DB7-8AB2-6EAE0DE6A2F1}"/>
              </a:ext>
            </a:extLst>
          </p:cNvPr>
          <p:cNvSpPr txBox="1"/>
          <p:nvPr/>
        </p:nvSpPr>
        <p:spPr>
          <a:xfrm>
            <a:off x="4452762" y="3044280"/>
            <a:ext cx="3286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#</a:t>
            </a:r>
            <a:r>
              <a:rPr lang="ko-KR" altLang="en-US" sz="44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실연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B642C8-34FE-437B-8129-CA590119CFA6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D09828-9C4C-4B49-AC51-BC8F69D5489D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ECADDD1-3E40-47FA-BC64-E4785DAA3346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9137BB-E66D-4C35-A7D3-1438A60B9BDA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19" name="자유형 24">
              <a:extLst>
                <a:ext uri="{FF2B5EF4-FFF2-40B4-BE49-F238E27FC236}">
                  <a16:creationId xmlns:a16="http://schemas.microsoft.com/office/drawing/2014/main" id="{821099C3-A9CD-4535-B452-3D4E8F3D5B3F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896F499-8A92-46FA-B7BB-CE685E330596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0155D14-5DA6-4EA7-84AD-DA6872560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48B0253-1A04-4DA8-9003-29D6CE7175FF}"/>
              </a:ext>
            </a:extLst>
          </p:cNvPr>
          <p:cNvSpPr/>
          <p:nvPr/>
        </p:nvSpPr>
        <p:spPr>
          <a:xfrm>
            <a:off x="637585" y="4002931"/>
            <a:ext cx="10916830" cy="2435568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돋보기 단색으로 채워진">
            <a:extLst>
              <a:ext uri="{FF2B5EF4-FFF2-40B4-BE49-F238E27FC236}">
                <a16:creationId xmlns:a16="http://schemas.microsoft.com/office/drawing/2014/main" id="{E94F4FF1-7DBB-44D0-A4DD-35E42085C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3768" y="3751286"/>
            <a:ext cx="2927684" cy="2927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4EB899-C124-4202-A15A-C8CBA01D1E72}"/>
              </a:ext>
            </a:extLst>
          </p:cNvPr>
          <p:cNvSpPr txBox="1"/>
          <p:nvPr/>
        </p:nvSpPr>
        <p:spPr>
          <a:xfrm>
            <a:off x="801167" y="1827249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프로젝트의 의의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4419D14-88A3-4084-90C8-FDE8258089E3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640A67C-D0A9-4E65-BC85-4B6242E36D32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3AF837-6140-448F-B3FD-9B8BDD9849B5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C187F2-C998-4966-A8A8-9E41014336CE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7" name="자유형 24">
              <a:extLst>
                <a:ext uri="{FF2B5EF4-FFF2-40B4-BE49-F238E27FC236}">
                  <a16:creationId xmlns:a16="http://schemas.microsoft.com/office/drawing/2014/main" id="{A9FB44A1-69E7-4227-B550-C8731F114477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8A7C56D-D696-4D86-B864-184814D0538C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7C41DC2-14D4-4C43-BF32-EDBC726A2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BC2787-0DE7-4569-9D2C-BF9D33CFF6CB}"/>
              </a:ext>
            </a:extLst>
          </p:cNvPr>
          <p:cNvSpPr txBox="1"/>
          <p:nvPr/>
        </p:nvSpPr>
        <p:spPr>
          <a:xfrm>
            <a:off x="5691883" y="232557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결론</a:t>
            </a:r>
            <a:endParaRPr lang="ko-KR" altLang="en-US" sz="3200" b="1" dirty="0">
              <a:solidFill>
                <a:srgbClr val="0F0F0F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09FCBB-D935-48BC-ABE3-A8EF09C36E29}"/>
              </a:ext>
            </a:extLst>
          </p:cNvPr>
          <p:cNvSpPr txBox="1"/>
          <p:nvPr/>
        </p:nvSpPr>
        <p:spPr>
          <a:xfrm>
            <a:off x="805930" y="2476291"/>
            <a:ext cx="10580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해시태그는 새로운 이용자들에게 게시물을 노출시키기 위한 통로로 비즈니스적으로 활용가능성이 높음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따라서 적절한 해시태그를 사용하는 것이 중요함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638F192-1316-46F6-9F8E-F43E03959CD6}"/>
              </a:ext>
            </a:extLst>
          </p:cNvPr>
          <p:cNvSpPr/>
          <p:nvPr/>
        </p:nvSpPr>
        <p:spPr>
          <a:xfrm rot="5400000">
            <a:off x="564895" y="261324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400444-7DC1-426B-AA08-861EF72EA8D7}"/>
              </a:ext>
            </a:extLst>
          </p:cNvPr>
          <p:cNvSpPr txBox="1"/>
          <p:nvPr/>
        </p:nvSpPr>
        <p:spPr>
          <a:xfrm>
            <a:off x="1106552" y="4435885"/>
            <a:ext cx="8713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이미지만 입력하면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기존 유사한 이미지 내 입력된 해시태그를 통해 확장해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적절한 해시태그 값을 자동으로 간단하게 생성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!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인스타그램 계정 관리 및 마케팅에 도움을 줄 수 있을 것</a:t>
            </a:r>
          </a:p>
        </p:txBody>
      </p:sp>
    </p:spTree>
    <p:extLst>
      <p:ext uri="{BB962C8B-B14F-4D97-AF65-F5344CB8AC3E}">
        <p14:creationId xmlns:p14="http://schemas.microsoft.com/office/powerpoint/2010/main" val="402610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C17A7498-E78B-4711-8646-3F6B754AC9D8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550375A-391D-4062-A96E-03AFD4A7D0DD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1DF58AF-9F54-42A9-B8CE-830563281119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EF1EA8A-595B-4C1B-8F43-AE88A62AE17A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1" name="자유형 24">
              <a:extLst>
                <a:ext uri="{FF2B5EF4-FFF2-40B4-BE49-F238E27FC236}">
                  <a16:creationId xmlns:a16="http://schemas.microsoft.com/office/drawing/2014/main" id="{274C1A96-0693-4A76-8C00-77E6073AC04D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426ACB-F321-42A6-A098-7F6D6CA79C71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AF1C8EB-F2EC-4A21-8FDA-019177D01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B8A224-C468-4AE6-96D9-D5A534DE35D8}"/>
              </a:ext>
            </a:extLst>
          </p:cNvPr>
          <p:cNvSpPr txBox="1"/>
          <p:nvPr/>
        </p:nvSpPr>
        <p:spPr>
          <a:xfrm>
            <a:off x="5691883" y="232557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결론</a:t>
            </a:r>
            <a:endParaRPr lang="ko-KR" altLang="en-US" sz="3200" b="1" dirty="0">
              <a:solidFill>
                <a:srgbClr val="0F0F0F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EB899-C124-4202-A15A-C8CBA01D1E72}"/>
              </a:ext>
            </a:extLst>
          </p:cNvPr>
          <p:cNvSpPr txBox="1"/>
          <p:nvPr/>
        </p:nvSpPr>
        <p:spPr>
          <a:xfrm>
            <a:off x="725413" y="1401215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한계점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A2D779D-E14A-42D3-AD88-60EC394A8A9D}"/>
              </a:ext>
            </a:extLst>
          </p:cNvPr>
          <p:cNvSpPr/>
          <p:nvPr/>
        </p:nvSpPr>
        <p:spPr>
          <a:xfrm rot="5400000">
            <a:off x="493475" y="2116761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1E2B94D-B888-4BA4-92B0-37998001BF73}"/>
              </a:ext>
            </a:extLst>
          </p:cNvPr>
          <p:cNvSpPr/>
          <p:nvPr/>
        </p:nvSpPr>
        <p:spPr>
          <a:xfrm rot="5400000">
            <a:off x="485762" y="2716515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B7B4A6-C992-4B93-922F-D9E426A919F9}"/>
              </a:ext>
            </a:extLst>
          </p:cNvPr>
          <p:cNvSpPr txBox="1"/>
          <p:nvPr/>
        </p:nvSpPr>
        <p:spPr>
          <a:xfrm>
            <a:off x="723575" y="2014487"/>
            <a:ext cx="9821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k-NN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모델이 기존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이미지넷만을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학습한 가중치를 가지고 있어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이미지 분류 시 정확도가 떨어짐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3E71A967-7C6F-4FED-9E29-00F9EB3AAF1E}"/>
              </a:ext>
            </a:extLst>
          </p:cNvPr>
          <p:cNvSpPr/>
          <p:nvPr/>
        </p:nvSpPr>
        <p:spPr>
          <a:xfrm rot="5400000">
            <a:off x="493474" y="418440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88562C-944E-4E74-9351-0BE393BFD48E}"/>
              </a:ext>
            </a:extLst>
          </p:cNvPr>
          <p:cNvSpPr txBox="1"/>
          <p:nvPr/>
        </p:nvSpPr>
        <p:spPr>
          <a:xfrm>
            <a:off x="844931" y="4586695"/>
            <a:ext cx="8287846" cy="1704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 인스타그램 </a:t>
            </a:r>
            <a:r>
              <a:rPr lang="ko-KR" altLang="en-US" sz="20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크롤링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해시태그를 레이블로 하여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다중 분류를 위한 층을 추가</a:t>
            </a:r>
            <a:endParaRPr lang="en-US" altLang="ko-KR" sz="20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바른펜" panose="020B0503000000000000" charset="-127"/>
              <a:ea typeface="나눔바른펜" panose="020B050300000000000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 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기존의 완전분류기 이전 </a:t>
            </a:r>
            <a:r>
              <a:rPr lang="ko-KR" altLang="ko-KR" sz="20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합성곱층은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학습시키지 않고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추가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된 완전 분류기 층을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학습</a:t>
            </a:r>
            <a:endParaRPr lang="en-US" altLang="ko-KR" sz="2000" kern="1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이미지 증식을 위해 부족한 이미지 데이터셋을 채워줄 수 있을 것</a:t>
            </a:r>
            <a:endParaRPr lang="en-US" altLang="ko-KR" sz="20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바른펜" panose="020B0503000000000000" charset="-127"/>
              <a:ea typeface="나눔바른펜" panose="020B050300000000000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 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특성 추출 시에 동결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한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상단의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3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개의 </a:t>
            </a:r>
            <a:r>
              <a:rPr lang="ko-KR" altLang="ko-KR" sz="20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합성곱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층만 동결을 해제하고 학습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하여 미세조정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BD0A4B-604D-40CF-BEF3-2FE2D1619FC3}"/>
              </a:ext>
            </a:extLst>
          </p:cNvPr>
          <p:cNvSpPr txBox="1"/>
          <p:nvPr/>
        </p:nvSpPr>
        <p:spPr>
          <a:xfrm>
            <a:off x="742338" y="4073680"/>
            <a:ext cx="5965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특성 추출과 미세조정을 통해 더 적합한 모델을 만들 수 있을 것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B791D2-6A06-41D6-BF91-BFA83A7D36D6}"/>
              </a:ext>
            </a:extLst>
          </p:cNvPr>
          <p:cNvSpPr txBox="1"/>
          <p:nvPr/>
        </p:nvSpPr>
        <p:spPr>
          <a:xfrm>
            <a:off x="718811" y="2605793"/>
            <a:ext cx="401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시간문제로 인해 크롤링한 데이터셋이 적음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924A67-E331-4FB5-9DBB-A30BEDAE53AC}"/>
              </a:ext>
            </a:extLst>
          </p:cNvPr>
          <p:cNvSpPr txBox="1"/>
          <p:nvPr/>
        </p:nvSpPr>
        <p:spPr>
          <a:xfrm>
            <a:off x="742338" y="3491747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개선방안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0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395287" y="2437745"/>
            <a:ext cx="373050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chemeClr val="bg1"/>
                </a:solidFill>
                <a:latin typeface="나눔바른펜" panose="020B0503000000000000" charset="-127"/>
                <a:ea typeface="나눔바른펜" panose="020B0503000000000000" charset="-127"/>
              </a:rPr>
              <a:t>Thank you</a:t>
            </a:r>
            <a:endParaRPr lang="ko-KR" altLang="en-US" sz="7000" b="1" dirty="0">
              <a:solidFill>
                <a:schemeClr val="bg1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4625309" y="3743691"/>
            <a:ext cx="3270462" cy="464457"/>
          </a:xfrm>
          <a:prstGeom prst="roundRect">
            <a:avLst/>
          </a:pr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73388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5155679" y="318371"/>
            <a:ext cx="1880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바른펜" panose="020B0503000000000000" charset="-127"/>
                <a:ea typeface="나눔바른펜" panose="020B0503000000000000" charset="-127"/>
              </a:rPr>
              <a:t>Index</a:t>
            </a:r>
            <a:endParaRPr lang="ko-KR" altLang="en-US" sz="6000" b="1" dirty="0">
              <a:solidFill>
                <a:schemeClr val="bg1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143" y="1489427"/>
            <a:ext cx="11393714" cy="50502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67534" y="1936786"/>
            <a:ext cx="24048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개요</a:t>
            </a:r>
            <a:endParaRPr lang="ko-KR" altLang="en-US" sz="3500" dirty="0"/>
          </a:p>
        </p:txBody>
      </p:sp>
      <p:sp>
        <p:nvSpPr>
          <p:cNvPr id="40" name="자유형 39"/>
          <p:cNvSpPr/>
          <p:nvPr/>
        </p:nvSpPr>
        <p:spPr>
          <a:xfrm>
            <a:off x="988450" y="2037101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467534" y="2711271"/>
            <a:ext cx="23968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과정</a:t>
            </a:r>
            <a:endParaRPr lang="ko-KR" altLang="en-US" sz="3500" dirty="0"/>
          </a:p>
        </p:txBody>
      </p:sp>
      <p:sp>
        <p:nvSpPr>
          <p:cNvPr id="65" name="자유형 64"/>
          <p:cNvSpPr/>
          <p:nvPr/>
        </p:nvSpPr>
        <p:spPr>
          <a:xfrm>
            <a:off x="988450" y="2811586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467534" y="4669253"/>
            <a:ext cx="23952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실연</a:t>
            </a:r>
          </a:p>
        </p:txBody>
      </p:sp>
      <p:sp>
        <p:nvSpPr>
          <p:cNvPr id="67" name="자유형 66"/>
          <p:cNvSpPr/>
          <p:nvPr/>
        </p:nvSpPr>
        <p:spPr>
          <a:xfrm>
            <a:off x="988450" y="4769568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467534" y="5466945"/>
            <a:ext cx="8803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endParaRPr lang="ko-KR" altLang="en-US" sz="3500" dirty="0"/>
          </a:p>
        </p:txBody>
      </p:sp>
      <p:sp>
        <p:nvSpPr>
          <p:cNvPr id="69" name="자유형 68"/>
          <p:cNvSpPr/>
          <p:nvPr/>
        </p:nvSpPr>
        <p:spPr>
          <a:xfrm>
            <a:off x="988450" y="5567260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405541" y="3304360"/>
            <a:ext cx="28119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수집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2500" dirty="0" err="1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99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88966" y="232557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8EDA8E-A99A-4181-8C3A-BE8EF5DB8C2C}"/>
              </a:ext>
            </a:extLst>
          </p:cNvPr>
          <p:cNvSpPr txBox="1"/>
          <p:nvPr/>
        </p:nvSpPr>
        <p:spPr>
          <a:xfrm>
            <a:off x="812486" y="1737590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목표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9C22CA-D3F3-4D9E-8340-65C30BC2E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7" y="2333309"/>
            <a:ext cx="3927523" cy="261834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CEF711-9940-4563-9D6A-BE40F2493CA7}"/>
              </a:ext>
            </a:extLst>
          </p:cNvPr>
          <p:cNvSpPr txBox="1"/>
          <p:nvPr/>
        </p:nvSpPr>
        <p:spPr>
          <a:xfrm>
            <a:off x="7548242" y="2333309"/>
            <a:ext cx="21274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제주도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제주여행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여행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여행스타그램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바다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제주바다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4823F5-1690-48CD-9B28-373723B492F3}"/>
              </a:ext>
            </a:extLst>
          </p:cNvPr>
          <p:cNvSpPr txBox="1"/>
          <p:nvPr/>
        </p:nvSpPr>
        <p:spPr>
          <a:xfrm>
            <a:off x="991153" y="5524387"/>
            <a:ext cx="7067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인스타그램 데이터를 학습하여 사진을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입력값으로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주면 해시태그 자동 생성</a:t>
            </a:r>
            <a:endParaRPr lang="ko-KR" altLang="en-US" sz="2000" dirty="0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0362F272-DBF7-49C9-9C41-1260F2DCBE2F}"/>
              </a:ext>
            </a:extLst>
          </p:cNvPr>
          <p:cNvSpPr/>
          <p:nvPr/>
        </p:nvSpPr>
        <p:spPr>
          <a:xfrm rot="5400000">
            <a:off x="765816" y="563510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06FCD95-72E2-44C1-949F-F9792982FF59}"/>
              </a:ext>
            </a:extLst>
          </p:cNvPr>
          <p:cNvSpPr/>
          <p:nvPr/>
        </p:nvSpPr>
        <p:spPr>
          <a:xfrm>
            <a:off x="5983744" y="3399345"/>
            <a:ext cx="734882" cy="4862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5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18EDA8E-A99A-4181-8C3A-BE8EF5DB8C2C}"/>
              </a:ext>
            </a:extLst>
          </p:cNvPr>
          <p:cNvSpPr txBox="1"/>
          <p:nvPr/>
        </p:nvSpPr>
        <p:spPr>
          <a:xfrm>
            <a:off x="412296" y="1215572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초기 프로젝트 방향성</a:t>
            </a:r>
            <a:endParaRPr lang="ko-KR" altLang="en-US" sz="24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4823F5-1690-48CD-9B28-373723B492F3}"/>
              </a:ext>
            </a:extLst>
          </p:cNvPr>
          <p:cNvSpPr txBox="1"/>
          <p:nvPr/>
        </p:nvSpPr>
        <p:spPr>
          <a:xfrm>
            <a:off x="687340" y="1687179"/>
            <a:ext cx="7480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사진이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입력값으로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주어지면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ImageNet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학습한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YOLO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모델을 통해 레이블 추출</a:t>
            </a: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0362F272-DBF7-49C9-9C41-1260F2DCBE2F}"/>
              </a:ext>
            </a:extLst>
          </p:cNvPr>
          <p:cNvSpPr/>
          <p:nvPr/>
        </p:nvSpPr>
        <p:spPr>
          <a:xfrm rot="5400000">
            <a:off x="457240" y="178945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7FF839-1894-443B-9564-5F71DD6AFBC0}"/>
              </a:ext>
            </a:extLst>
          </p:cNvPr>
          <p:cNvSpPr txBox="1"/>
          <p:nvPr/>
        </p:nvSpPr>
        <p:spPr>
          <a:xfrm>
            <a:off x="682577" y="2556829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Xception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모델을 통해 해시태그 생성</a:t>
            </a: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DE77AA82-80EA-41F0-AC82-1C2BB00EF5D4}"/>
              </a:ext>
            </a:extLst>
          </p:cNvPr>
          <p:cNvSpPr/>
          <p:nvPr/>
        </p:nvSpPr>
        <p:spPr>
          <a:xfrm rot="5400000">
            <a:off x="452477" y="265910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2A224-F2BA-4C30-939A-D966D091A81E}"/>
              </a:ext>
            </a:extLst>
          </p:cNvPr>
          <p:cNvSpPr txBox="1"/>
          <p:nvPr/>
        </p:nvSpPr>
        <p:spPr>
          <a:xfrm>
            <a:off x="833748" y="2096353"/>
            <a:ext cx="236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이미지에서 사물 감지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B958F-13AE-4DD6-B5D1-B8A92936B5E6}"/>
              </a:ext>
            </a:extLst>
          </p:cNvPr>
          <p:cNvSpPr txBox="1"/>
          <p:nvPr/>
        </p:nvSpPr>
        <p:spPr>
          <a:xfrm>
            <a:off x="833748" y="2956939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사물 이미지로 텍스트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제네레이팅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CF181A-0DF8-4798-9AEE-EE0DFE645E35}"/>
              </a:ext>
            </a:extLst>
          </p:cNvPr>
          <p:cNvSpPr txBox="1"/>
          <p:nvPr/>
        </p:nvSpPr>
        <p:spPr>
          <a:xfrm>
            <a:off x="499147" y="3448907"/>
            <a:ext cx="100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charset="-127"/>
              </a:rPr>
              <a:t>YOLO</a:t>
            </a:r>
            <a:endParaRPr lang="ko-KR" altLang="en-US" sz="2400" b="1" dirty="0">
              <a:ea typeface="나눔바른펜" panose="020B050300000000000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69E027-EACD-4071-9A5E-4004E736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0" y="3966175"/>
            <a:ext cx="3999271" cy="22395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36ADF-DD9A-4743-B860-A4B290DDDA72}"/>
              </a:ext>
            </a:extLst>
          </p:cNvPr>
          <p:cNvSpPr txBox="1"/>
          <p:nvPr/>
        </p:nvSpPr>
        <p:spPr>
          <a:xfrm>
            <a:off x="6635014" y="2989648"/>
            <a:ext cx="161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Xception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9A5C74-CA4D-4986-9AED-FC55919B0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3"/>
          <a:stretch/>
        </p:blipFill>
        <p:spPr>
          <a:xfrm>
            <a:off x="6635014" y="3571597"/>
            <a:ext cx="4558593" cy="30287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D32D91F-83F7-4062-8977-2E803375B876}"/>
              </a:ext>
            </a:extLst>
          </p:cNvPr>
          <p:cNvSpPr txBox="1"/>
          <p:nvPr/>
        </p:nvSpPr>
        <p:spPr>
          <a:xfrm>
            <a:off x="621343" y="6296895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딥러닝을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통한 객체탐지 모델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1AB957-B351-4D59-A9AD-397C34FAB45F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1B7AA97-BF06-4835-B7DB-97E3C6B099F6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92A966-6CCF-4F75-A4DD-1F6A2B432C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AAACBF4-AB6A-444D-A823-9627E90A008D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5" name="자유형 24">
              <a:extLst>
                <a:ext uri="{FF2B5EF4-FFF2-40B4-BE49-F238E27FC236}">
                  <a16:creationId xmlns:a16="http://schemas.microsoft.com/office/drawing/2014/main" id="{A1A3F7FF-F2A0-436E-9BBD-1138C3560A08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FE0C199-FECD-459C-8BCB-D561B5E6509B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0D31BFBB-0BDA-489A-B243-038E93972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371491-E6E8-4F88-B102-0D5B908C57F7}"/>
              </a:ext>
            </a:extLst>
          </p:cNvPr>
          <p:cNvSpPr txBox="1"/>
          <p:nvPr/>
        </p:nvSpPr>
        <p:spPr>
          <a:xfrm>
            <a:off x="4988966" y="232557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개요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73CB58-F6EC-4E75-8C84-E8636B2BE95F}"/>
              </a:ext>
            </a:extLst>
          </p:cNvPr>
          <p:cNvCxnSpPr>
            <a:cxnSpLocks/>
          </p:cNvCxnSpPr>
          <p:nvPr/>
        </p:nvCxnSpPr>
        <p:spPr>
          <a:xfrm>
            <a:off x="586871" y="6352470"/>
            <a:ext cx="0" cy="28896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28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8CDFA1-22D1-4891-A748-0F2D1F3AD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12" y="1232978"/>
            <a:ext cx="5834411" cy="5407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E92E0E-C3E8-4235-8B2E-DBDB74E33719}"/>
              </a:ext>
            </a:extLst>
          </p:cNvPr>
          <p:cNvSpPr/>
          <p:nvPr/>
        </p:nvSpPr>
        <p:spPr>
          <a:xfrm>
            <a:off x="6659694" y="1494943"/>
            <a:ext cx="4898806" cy="1243731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컴퓨터 비전을 통한 사물 감지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감지한 사물에 대해 딥러닝 모델을 통한 해시태그 생성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0C66D6-7873-4B4C-AB15-6A6751006E35}"/>
              </a:ext>
            </a:extLst>
          </p:cNvPr>
          <p:cNvSpPr/>
          <p:nvPr/>
        </p:nvSpPr>
        <p:spPr>
          <a:xfrm>
            <a:off x="6659694" y="3460645"/>
            <a:ext cx="4898806" cy="951845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CNN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KNN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분류를 통한 유사 이미지 선정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Word2Vec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통한 관련 해시태그 생성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6C95C1CD-591C-4CC3-95D6-97F6FFA2640B}"/>
              </a:ext>
            </a:extLst>
          </p:cNvPr>
          <p:cNvSpPr/>
          <p:nvPr/>
        </p:nvSpPr>
        <p:spPr>
          <a:xfrm rot="10800000">
            <a:off x="8329388" y="2948994"/>
            <a:ext cx="1559417" cy="301331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2F43D-2A56-4160-9C40-8F04A8633B6B}"/>
              </a:ext>
            </a:extLst>
          </p:cNvPr>
          <p:cNvSpPr txBox="1"/>
          <p:nvPr/>
        </p:nvSpPr>
        <p:spPr>
          <a:xfrm>
            <a:off x="6492836" y="5138856"/>
            <a:ext cx="5232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이전의 프로젝트 방향은 해당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이미지에 대한 카테고리 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종류가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한정되고 태그 확장성이 떨어지는데 반해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현재의 프로젝트 방향이 이 부분을 해소해줄 것으로 기대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59AA9D-9868-40C2-9D5B-A776428FD85D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8CBCFE-4DB4-4085-B389-82064806F081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5DD972-B6B0-49A7-B8C4-BD5FEFEEC3C3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41AAD4-0ED0-4AD3-AB4D-371F747343E9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0" name="자유형 24">
              <a:extLst>
                <a:ext uri="{FF2B5EF4-FFF2-40B4-BE49-F238E27FC236}">
                  <a16:creationId xmlns:a16="http://schemas.microsoft.com/office/drawing/2014/main" id="{3766324A-D485-4863-B9A3-C04CED8AEFF4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EEB477B-EE6B-4BB6-8615-A9F11BDBD8EB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C0F4439-FA19-48AD-9CD0-F39B28232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BEF398-0977-4093-A626-F42E9D5FB41D}"/>
              </a:ext>
            </a:extLst>
          </p:cNvPr>
          <p:cNvSpPr txBox="1"/>
          <p:nvPr/>
        </p:nvSpPr>
        <p:spPr>
          <a:xfrm>
            <a:off x="4988966" y="232557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81357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51995" y="5062782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입력 이미지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3615B0-8B8C-4B16-8976-1B3CDB9B1ACB}"/>
              </a:ext>
            </a:extLst>
          </p:cNvPr>
          <p:cNvGrpSpPr/>
          <p:nvPr/>
        </p:nvGrpSpPr>
        <p:grpSpPr>
          <a:xfrm>
            <a:off x="374012" y="2677490"/>
            <a:ext cx="2239356" cy="2239354"/>
            <a:chOff x="4128475" y="1028700"/>
            <a:chExt cx="2239356" cy="223935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5950EC-391F-4BB6-B03E-E71A1C4DDEDF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F45F02-250C-4171-8820-16FDCC9787C2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21333D4-FB0D-48E3-9B57-BAC1A31522FB}"/>
              </a:ext>
            </a:extLst>
          </p:cNvPr>
          <p:cNvSpPr txBox="1"/>
          <p:nvPr/>
        </p:nvSpPr>
        <p:spPr>
          <a:xfrm>
            <a:off x="429942" y="3566334"/>
            <a:ext cx="212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img.png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DAD609-87A7-4CF5-A60E-CF14FD17350E}"/>
              </a:ext>
            </a:extLst>
          </p:cNvPr>
          <p:cNvGrpSpPr/>
          <p:nvPr/>
        </p:nvGrpSpPr>
        <p:grpSpPr>
          <a:xfrm>
            <a:off x="3698506" y="2282561"/>
            <a:ext cx="1375500" cy="1375499"/>
            <a:chOff x="4128475" y="1028700"/>
            <a:chExt cx="2239356" cy="223935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0EBDB0-1505-4300-A90E-664CFFB8C6F7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20E617-9519-439F-9D16-314960174BCC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957DCB4-12B2-40A6-A911-1B40C7494B00}"/>
              </a:ext>
            </a:extLst>
          </p:cNvPr>
          <p:cNvSpPr txBox="1"/>
          <p:nvPr/>
        </p:nvSpPr>
        <p:spPr>
          <a:xfrm>
            <a:off x="3694148" y="2807190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img1.png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2EDBED-6EEF-44DF-B965-A3D64777F04B}"/>
              </a:ext>
            </a:extLst>
          </p:cNvPr>
          <p:cNvGrpSpPr/>
          <p:nvPr/>
        </p:nvGrpSpPr>
        <p:grpSpPr>
          <a:xfrm>
            <a:off x="5235569" y="2278207"/>
            <a:ext cx="1375500" cy="1375499"/>
            <a:chOff x="4128475" y="1028700"/>
            <a:chExt cx="2239356" cy="223935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F158F82-0F7B-43FE-ACBF-CEE04A3C185F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5561F4E-B376-4BEE-9316-D270DA0554FE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7225806-A478-4842-9841-5BF039368574}"/>
              </a:ext>
            </a:extLst>
          </p:cNvPr>
          <p:cNvSpPr txBox="1"/>
          <p:nvPr/>
        </p:nvSpPr>
        <p:spPr>
          <a:xfrm>
            <a:off x="5231211" y="2804373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img2.png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D96F440-E870-4622-ABFA-B414175E1913}"/>
              </a:ext>
            </a:extLst>
          </p:cNvPr>
          <p:cNvGrpSpPr/>
          <p:nvPr/>
        </p:nvGrpSpPr>
        <p:grpSpPr>
          <a:xfrm>
            <a:off x="3694148" y="3832687"/>
            <a:ext cx="1375500" cy="1375499"/>
            <a:chOff x="4128475" y="1028700"/>
            <a:chExt cx="2239356" cy="22393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EE261E3-F2E5-4DE5-9154-04B6D4573536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A4BCF86-721F-492E-B9E2-8DA7F00491B3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C85B9C8-8581-4692-A26E-8AF279877040}"/>
              </a:ext>
            </a:extLst>
          </p:cNvPr>
          <p:cNvSpPr txBox="1"/>
          <p:nvPr/>
        </p:nvSpPr>
        <p:spPr>
          <a:xfrm>
            <a:off x="3694148" y="4363162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img3.png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B08F520-67BA-4949-9D24-5D3FBA726F1D}"/>
              </a:ext>
            </a:extLst>
          </p:cNvPr>
          <p:cNvGrpSpPr/>
          <p:nvPr/>
        </p:nvGrpSpPr>
        <p:grpSpPr>
          <a:xfrm>
            <a:off x="5235568" y="3832689"/>
            <a:ext cx="1375500" cy="1375499"/>
            <a:chOff x="4128475" y="1028700"/>
            <a:chExt cx="2239356" cy="223935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DD79C9A-52E6-484D-9B84-7BE07B92AF84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ED2310-8FC0-407E-AAEC-D23BC0D9C0AF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CD1DBF-782E-427E-9A28-596B2D47B894}"/>
              </a:ext>
            </a:extLst>
          </p:cNvPr>
          <p:cNvSpPr txBox="1"/>
          <p:nvPr/>
        </p:nvSpPr>
        <p:spPr>
          <a:xfrm>
            <a:off x="5231211" y="4358853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img4.png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56B5B9-3A76-413B-8697-E414A4C04727}"/>
              </a:ext>
            </a:extLst>
          </p:cNvPr>
          <p:cNvSpPr txBox="1"/>
          <p:nvPr/>
        </p:nvSpPr>
        <p:spPr>
          <a:xfrm>
            <a:off x="4147085" y="5429759"/>
            <a:ext cx="2161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입력 이미지와 유사한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개 선정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2DCDBF2-9B9D-44DE-9587-BFFDA00C9830}"/>
              </a:ext>
            </a:extLst>
          </p:cNvPr>
          <p:cNvSpPr/>
          <p:nvPr/>
        </p:nvSpPr>
        <p:spPr>
          <a:xfrm>
            <a:off x="2845467" y="3585099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D672644-E107-4DD5-BFA4-8370214CD94C}"/>
              </a:ext>
            </a:extLst>
          </p:cNvPr>
          <p:cNvSpPr/>
          <p:nvPr/>
        </p:nvSpPr>
        <p:spPr>
          <a:xfrm>
            <a:off x="6860924" y="3574058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E9C6E9-2055-4E2A-9B79-6DF5CCE36B84}"/>
              </a:ext>
            </a:extLst>
          </p:cNvPr>
          <p:cNvSpPr/>
          <p:nvPr/>
        </p:nvSpPr>
        <p:spPr>
          <a:xfrm>
            <a:off x="7639991" y="3442552"/>
            <a:ext cx="1599738" cy="646407"/>
          </a:xfrm>
          <a:prstGeom prst="rect">
            <a:avLst/>
          </a:prstGeom>
          <a:noFill/>
          <a:ln w="101600">
            <a:gradFill>
              <a:gsLst>
                <a:gs pos="11000">
                  <a:srgbClr val="BF33B0"/>
                </a:gs>
                <a:gs pos="27000">
                  <a:srgbClr val="624CC8"/>
                </a:gs>
                <a:gs pos="35000">
                  <a:srgbClr val="E6466D"/>
                </a:gs>
                <a:gs pos="80000">
                  <a:srgbClr val="FFB54E"/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F122FF-5D31-4766-8342-BE428024D29E}"/>
              </a:ext>
            </a:extLst>
          </p:cNvPr>
          <p:cNvSpPr txBox="1"/>
          <p:nvPr/>
        </p:nvSpPr>
        <p:spPr>
          <a:xfrm>
            <a:off x="7376112" y="3534922"/>
            <a:ext cx="212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#hashtag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F325A550-F9A3-48BF-83CA-6A6949E44DD6}"/>
              </a:ext>
            </a:extLst>
          </p:cNvPr>
          <p:cNvSpPr/>
          <p:nvPr/>
        </p:nvSpPr>
        <p:spPr>
          <a:xfrm>
            <a:off x="9403512" y="3574058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5F102D-78A1-4AAF-BEA0-D70C55DB3FC5}"/>
              </a:ext>
            </a:extLst>
          </p:cNvPr>
          <p:cNvSpPr/>
          <p:nvPr/>
        </p:nvSpPr>
        <p:spPr>
          <a:xfrm>
            <a:off x="10238411" y="3421644"/>
            <a:ext cx="1599738" cy="728275"/>
          </a:xfrm>
          <a:prstGeom prst="rect">
            <a:avLst/>
          </a:prstGeom>
          <a:noFill/>
          <a:ln w="101600">
            <a:gradFill>
              <a:gsLst>
                <a:gs pos="11000">
                  <a:srgbClr val="BF33B0"/>
                </a:gs>
                <a:gs pos="27000">
                  <a:srgbClr val="624CC8"/>
                </a:gs>
                <a:gs pos="35000">
                  <a:srgbClr val="E6466D"/>
                </a:gs>
                <a:gs pos="80000">
                  <a:srgbClr val="FFB54E"/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DDBF6F-C004-4D86-8315-48DB69AAA63A}"/>
              </a:ext>
            </a:extLst>
          </p:cNvPr>
          <p:cNvSpPr txBox="1"/>
          <p:nvPr/>
        </p:nvSpPr>
        <p:spPr>
          <a:xfrm>
            <a:off x="9997126" y="3527302"/>
            <a:ext cx="2082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#recommended</a:t>
            </a: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hashtag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7D8685-23FF-4D18-ABE4-D3D3443A8191}"/>
              </a:ext>
            </a:extLst>
          </p:cNvPr>
          <p:cNvSpPr txBox="1"/>
          <p:nvPr/>
        </p:nvSpPr>
        <p:spPr>
          <a:xfrm>
            <a:off x="6943782" y="4293522"/>
            <a:ext cx="2992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유사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개로부터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공통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 설정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543C88-9AF5-4A18-A0FC-57BAC99472BF}"/>
              </a:ext>
            </a:extLst>
          </p:cNvPr>
          <p:cNvSpPr txBox="1"/>
          <p:nvPr/>
        </p:nvSpPr>
        <p:spPr>
          <a:xfrm>
            <a:off x="9918264" y="4340813"/>
            <a:ext cx="2161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공통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확장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전환을 반복하며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추천 태그 생성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AE94547-F8A0-4C92-9644-ECDFBE2C07CA}"/>
              </a:ext>
            </a:extLst>
          </p:cNvPr>
          <p:cNvSpPr txBox="1"/>
          <p:nvPr/>
        </p:nvSpPr>
        <p:spPr>
          <a:xfrm>
            <a:off x="2402177" y="1447745"/>
            <a:ext cx="1569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펜" panose="020B0503000000000000" charset="-127"/>
                <a:ea typeface="나눔바른펜" panose="020B0503000000000000" charset="-127"/>
              </a:rPr>
              <a:t>KNN </a:t>
            </a:r>
          </a:p>
          <a:p>
            <a:pPr algn="ctr"/>
            <a:r>
              <a:rPr lang="en-US" altLang="ko-KR" sz="2000" b="1" dirty="0">
                <a:latin typeface="나눔바른펜" panose="020B0503000000000000" charset="-127"/>
                <a:ea typeface="나눔바른펜" panose="020B0503000000000000" charset="-127"/>
              </a:rPr>
              <a:t>Classification</a:t>
            </a:r>
            <a:endParaRPr lang="ko-KR" altLang="en-US" sz="20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808A06-4C75-4527-A17C-22A97F6A0A46}"/>
              </a:ext>
            </a:extLst>
          </p:cNvPr>
          <p:cNvSpPr txBox="1"/>
          <p:nvPr/>
        </p:nvSpPr>
        <p:spPr>
          <a:xfrm>
            <a:off x="6541706" y="1456764"/>
            <a:ext cx="1321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펜" panose="020B0503000000000000" charset="-127"/>
                <a:ea typeface="나눔바른펜" panose="020B0503000000000000" charset="-127"/>
              </a:rPr>
              <a:t>Customized</a:t>
            </a:r>
          </a:p>
          <a:p>
            <a:pPr algn="ctr"/>
            <a:r>
              <a:rPr lang="en-US" altLang="ko-KR" sz="2000" b="1" dirty="0" err="1">
                <a:latin typeface="나눔바른펜" panose="020B0503000000000000" charset="-127"/>
                <a:ea typeface="나눔바른펜" panose="020B0503000000000000" charset="-127"/>
              </a:rPr>
              <a:t>Konlpy</a:t>
            </a:r>
            <a:endParaRPr lang="ko-KR" altLang="en-US" sz="20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481951-4426-4B6E-8E82-3119C073C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t="747" r="16831" b="-747"/>
          <a:stretch/>
        </p:blipFill>
        <p:spPr>
          <a:xfrm>
            <a:off x="513449" y="2831967"/>
            <a:ext cx="1960482" cy="19481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DED01C-EBCC-458A-86BC-838CA37CD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9" r="16744"/>
          <a:stretch/>
        </p:blipFill>
        <p:spPr>
          <a:xfrm>
            <a:off x="3778961" y="2380269"/>
            <a:ext cx="1202396" cy="1204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6ACC3B-E50E-48C4-BAF3-BB019FD658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0"/>
          <a:stretch/>
        </p:blipFill>
        <p:spPr>
          <a:xfrm>
            <a:off x="5339747" y="2373093"/>
            <a:ext cx="1185674" cy="1200965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0BC325D-FF0F-4767-B0E8-D4F748FF2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r="23257"/>
          <a:stretch/>
        </p:blipFill>
        <p:spPr>
          <a:xfrm>
            <a:off x="3778082" y="3927573"/>
            <a:ext cx="1221951" cy="119488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9246079C-8635-4A65-B869-9AB33A5BF8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6" r="24558" b="13038"/>
          <a:stretch/>
        </p:blipFill>
        <p:spPr>
          <a:xfrm>
            <a:off x="5336168" y="3940619"/>
            <a:ext cx="1189254" cy="1172681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8F7D866-06E7-404B-A560-F2AE3C64F02B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C32E448-A4E7-406C-943F-A9D310B782F3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B1F71A5-1627-4968-9435-34BA45DA3D92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D485689-D230-4A09-812D-6CEFEDAA39E7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61" name="자유형 24">
              <a:extLst>
                <a:ext uri="{FF2B5EF4-FFF2-40B4-BE49-F238E27FC236}">
                  <a16:creationId xmlns:a16="http://schemas.microsoft.com/office/drawing/2014/main" id="{7507E16E-7322-4FBF-A124-6BA5B2BA3801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93AD242-266B-41AE-B953-560EA7AF499C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16874CD1-EA27-43AA-A983-834EA67C9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2CBF3E8-B44F-4A3F-9600-47D82DCADEA6}"/>
              </a:ext>
            </a:extLst>
          </p:cNvPr>
          <p:cNvSpPr txBox="1"/>
          <p:nvPr/>
        </p:nvSpPr>
        <p:spPr>
          <a:xfrm>
            <a:off x="4988966" y="232557"/>
            <a:ext cx="2207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과정</a:t>
            </a:r>
          </a:p>
        </p:txBody>
      </p:sp>
    </p:spTree>
    <p:extLst>
      <p:ext uri="{BB962C8B-B14F-4D97-AF65-F5344CB8AC3E}">
        <p14:creationId xmlns:p14="http://schemas.microsoft.com/office/powerpoint/2010/main" val="116564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742115-78E7-463E-B50C-A85AE925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50" y="1311076"/>
            <a:ext cx="7735042" cy="528426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8F7D866-06E7-404B-A560-F2AE3C64F02B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C32E448-A4E7-406C-943F-A9D310B782F3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B1F71A5-1627-4968-9435-34BA45DA3D92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D485689-D230-4A09-812D-6CEFEDAA39E7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61" name="자유형 24">
              <a:extLst>
                <a:ext uri="{FF2B5EF4-FFF2-40B4-BE49-F238E27FC236}">
                  <a16:creationId xmlns:a16="http://schemas.microsoft.com/office/drawing/2014/main" id="{7507E16E-7322-4FBF-A124-6BA5B2BA3801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93AD242-266B-41AE-B953-560EA7AF499C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16874CD1-EA27-43AA-A983-834EA67C9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2CBF3E8-B44F-4A3F-9600-47D82DCADEA6}"/>
              </a:ext>
            </a:extLst>
          </p:cNvPr>
          <p:cNvSpPr txBox="1"/>
          <p:nvPr/>
        </p:nvSpPr>
        <p:spPr>
          <a:xfrm>
            <a:off x="4442342" y="232557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0. 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파일 구조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B936406-67CB-4590-9AC6-2D5A08A9928C}"/>
              </a:ext>
            </a:extLst>
          </p:cNvPr>
          <p:cNvSpPr/>
          <p:nvPr/>
        </p:nvSpPr>
        <p:spPr>
          <a:xfrm>
            <a:off x="6446840" y="1832677"/>
            <a:ext cx="4154905" cy="854824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Crawling</a:t>
            </a: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크롤링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0F73553B-FDB3-4241-86D1-95E398E592EF}"/>
              </a:ext>
            </a:extLst>
          </p:cNvPr>
          <p:cNvSpPr/>
          <p:nvPr/>
        </p:nvSpPr>
        <p:spPr>
          <a:xfrm rot="10800000">
            <a:off x="8087710" y="2758282"/>
            <a:ext cx="873164" cy="21308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A81139-8B83-4A08-9E9B-A11022D6D925}"/>
              </a:ext>
            </a:extLst>
          </p:cNvPr>
          <p:cNvSpPr txBox="1"/>
          <p:nvPr/>
        </p:nvSpPr>
        <p:spPr>
          <a:xfrm>
            <a:off x="7241729" y="1311076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모듈화하여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깃헙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관리 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A33D1D-CF71-43EF-A6A2-D9E65E84CAFF}"/>
              </a:ext>
            </a:extLst>
          </p:cNvPr>
          <p:cNvSpPr/>
          <p:nvPr/>
        </p:nvSpPr>
        <p:spPr>
          <a:xfrm>
            <a:off x="6446840" y="3042149"/>
            <a:ext cx="4154905" cy="854824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Data</a:t>
            </a: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 저장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BDFE72F-5FE4-4E4A-B39B-300AC36FB6A7}"/>
              </a:ext>
            </a:extLst>
          </p:cNvPr>
          <p:cNvSpPr/>
          <p:nvPr/>
        </p:nvSpPr>
        <p:spPr>
          <a:xfrm>
            <a:off x="6446840" y="4251621"/>
            <a:ext cx="4154905" cy="854824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Preprocessing</a:t>
            </a: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모듈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A9EC986-D295-4A8F-B3D6-79B916999E63}"/>
              </a:ext>
            </a:extLst>
          </p:cNvPr>
          <p:cNvSpPr/>
          <p:nvPr/>
        </p:nvSpPr>
        <p:spPr>
          <a:xfrm>
            <a:off x="6446840" y="5461093"/>
            <a:ext cx="4154905" cy="854824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Modeling</a:t>
            </a: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 모듈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4A23B626-54CE-484A-87F9-4BB0AB3C5091}"/>
              </a:ext>
            </a:extLst>
          </p:cNvPr>
          <p:cNvSpPr/>
          <p:nvPr/>
        </p:nvSpPr>
        <p:spPr>
          <a:xfrm rot="10800000">
            <a:off x="8087710" y="3967754"/>
            <a:ext cx="873164" cy="21308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559248E4-7B6A-47CC-826D-BB179D34D334}"/>
              </a:ext>
            </a:extLst>
          </p:cNvPr>
          <p:cNvSpPr/>
          <p:nvPr/>
        </p:nvSpPr>
        <p:spPr>
          <a:xfrm rot="10800000">
            <a:off x="8087710" y="5177226"/>
            <a:ext cx="873164" cy="21308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1DBFF356-17B8-41F0-BFA9-7720BE13BF63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E634DA-EDA5-49A9-B5A0-7F351BF8A28B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25CA8BB-6CFE-4873-85CE-4A6BC2F5C93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011B682-B3FD-4112-A19E-5BFAF1B42815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9" name="자유형 24">
              <a:extLst>
                <a:ext uri="{FF2B5EF4-FFF2-40B4-BE49-F238E27FC236}">
                  <a16:creationId xmlns:a16="http://schemas.microsoft.com/office/drawing/2014/main" id="{F509AE97-0A6E-46E4-861C-3AC5F373EBCF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7E98A3A-4396-4933-A103-0F581F240A61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75F6E38-DFFA-4F21-8EE7-5A5F0B318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9E4BBB-8DDA-4CA2-89F6-685D10C1A02A}"/>
              </a:ext>
            </a:extLst>
          </p:cNvPr>
          <p:cNvSpPr txBox="1"/>
          <p:nvPr/>
        </p:nvSpPr>
        <p:spPr>
          <a:xfrm>
            <a:off x="5000989" y="232557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1. 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데이터 수집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9995" y="1223984"/>
            <a:ext cx="7357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국내 인기 해시태그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Top 100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기준으로 해시태그 한 개당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개씩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포스트 수집</a:t>
            </a:r>
            <a:endParaRPr lang="ko-KR" altLang="en-US" sz="2000" dirty="0"/>
          </a:p>
        </p:txBody>
      </p:sp>
      <p:sp>
        <p:nvSpPr>
          <p:cNvPr id="2" name="이등변 삼각형 1"/>
          <p:cNvSpPr/>
          <p:nvPr/>
        </p:nvSpPr>
        <p:spPr>
          <a:xfrm rot="5400000">
            <a:off x="309895" y="132625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9853E7-00AD-4D49-B487-71E280AD2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4"/>
          <a:stretch/>
        </p:blipFill>
        <p:spPr>
          <a:xfrm>
            <a:off x="354727" y="3093077"/>
            <a:ext cx="3427353" cy="35339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539995" y="1693195"/>
            <a:ext cx="783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 파일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url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장소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본문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본문 댓글 해시태그 수집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308057" y="178713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CE1255-2F3C-4676-A834-4B3FDFFBB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44" y="3093077"/>
            <a:ext cx="3463224" cy="35339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D59ECB-12D7-4D55-AB6C-DE9C26A821C7}"/>
              </a:ext>
            </a:extLst>
          </p:cNvPr>
          <p:cNvSpPr txBox="1"/>
          <p:nvPr/>
        </p:nvSpPr>
        <p:spPr>
          <a:xfrm>
            <a:off x="539995" y="2178365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Selenium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ED7803-0E75-4DC6-B2FA-3271E0535F55}"/>
              </a:ext>
            </a:extLst>
          </p:cNvPr>
          <p:cNvSpPr txBox="1"/>
          <p:nvPr/>
        </p:nvSpPr>
        <p:spPr>
          <a:xfrm>
            <a:off x="544394" y="2564328"/>
            <a:ext cx="9232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웹사이트 테스트를 위한 도구로 브라우저 동작 자동화 가능하여 이를 활용하여 동적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크롤링에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활용</a:t>
            </a:r>
            <a:endParaRPr lang="ko-KR" altLang="en-US" sz="20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CEBEC9AC-725F-4BCF-A08F-0944681274C3}"/>
              </a:ext>
            </a:extLst>
          </p:cNvPr>
          <p:cNvSpPr/>
          <p:nvPr/>
        </p:nvSpPr>
        <p:spPr>
          <a:xfrm rot="5400000">
            <a:off x="314294" y="266660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3C2A60-1ED6-4670-ABA9-D85F0F8F9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505" y="1906237"/>
            <a:ext cx="2222500" cy="544255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1B4EF63-CBBF-4BC3-A673-88299AC02696}"/>
              </a:ext>
            </a:extLst>
          </p:cNvPr>
          <p:cNvSpPr/>
          <p:nvPr/>
        </p:nvSpPr>
        <p:spPr>
          <a:xfrm>
            <a:off x="3974571" y="4678530"/>
            <a:ext cx="734882" cy="4862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1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1DF1D6-1B28-4963-817B-048E53A37A65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C0F4779-0BC2-4771-AA7F-E58846A9C447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EF9CED-13F3-45CD-A70E-C17A57046036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DDC0D4A-C36E-4EDF-B1CB-9371904DCAE0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7" name="자유형 24">
              <a:extLst>
                <a:ext uri="{FF2B5EF4-FFF2-40B4-BE49-F238E27FC236}">
                  <a16:creationId xmlns:a16="http://schemas.microsoft.com/office/drawing/2014/main" id="{87177D52-D7FB-4E68-8858-18AB72B130D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A7FB6B5-5E28-4100-85D0-11FFFF69A672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74C4D021-F426-4858-AFE4-C520B312A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03BB6C-5ADB-49E7-816A-1131C085948E}"/>
              </a:ext>
            </a:extLst>
          </p:cNvPr>
          <p:cNvSpPr txBox="1"/>
          <p:nvPr/>
        </p:nvSpPr>
        <p:spPr>
          <a:xfrm>
            <a:off x="4827864" y="232557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2. 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데이터 </a:t>
            </a:r>
            <a:r>
              <a:rPr lang="ko-KR" altLang="en-US" sz="3200" b="1" dirty="0" err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전처리</a:t>
            </a:r>
            <a:endParaRPr lang="ko-KR" altLang="en-US" sz="3200" b="1" dirty="0">
              <a:solidFill>
                <a:srgbClr val="0F0F0F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1549" y="1773170"/>
            <a:ext cx="214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외국어 해시태그 제외</a:t>
            </a:r>
            <a:endParaRPr lang="ko-KR" altLang="en-US" sz="2000" dirty="0"/>
          </a:p>
        </p:txBody>
      </p:sp>
      <p:sp>
        <p:nvSpPr>
          <p:cNvPr id="2" name="이등변 삼각형 1"/>
          <p:cNvSpPr/>
          <p:nvPr/>
        </p:nvSpPr>
        <p:spPr>
          <a:xfrm rot="5400000">
            <a:off x="461449" y="1875444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684948" y="219580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해시태그 중 출현 빈도 낮은 경우 제외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454848" y="229808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2E10C-173F-47C4-9125-4909BFE6016A}"/>
              </a:ext>
            </a:extLst>
          </p:cNvPr>
          <p:cNvSpPr txBox="1"/>
          <p:nvPr/>
        </p:nvSpPr>
        <p:spPr>
          <a:xfrm>
            <a:off x="684948" y="1281733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해시태그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전처리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F65FA-E754-4D97-9AD2-90D1784ADB67}"/>
              </a:ext>
            </a:extLst>
          </p:cNvPr>
          <p:cNvSpPr txBox="1"/>
          <p:nvPr/>
        </p:nvSpPr>
        <p:spPr>
          <a:xfrm>
            <a:off x="686786" y="2783438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태그의 토큰화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ECBED1-5110-46BA-946E-75CBBF5EB4A8}"/>
              </a:ext>
            </a:extLst>
          </p:cNvPr>
          <p:cNvSpPr txBox="1"/>
          <p:nvPr/>
        </p:nvSpPr>
        <p:spPr>
          <a:xfrm>
            <a:off x="697648" y="3290044"/>
            <a:ext cx="6660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하나의 포스트의 다른 태그에 공통으로 포함된 단어를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토큰화하여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처리</a:t>
            </a:r>
            <a:endParaRPr lang="ko-KR" altLang="en-US" sz="2000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BB17992B-E6BD-4D63-A0A1-5B04B449A3EE}"/>
              </a:ext>
            </a:extLst>
          </p:cNvPr>
          <p:cNvSpPr/>
          <p:nvPr/>
        </p:nvSpPr>
        <p:spPr>
          <a:xfrm rot="5400000">
            <a:off x="467548" y="339231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C85F3883-09FB-4FF6-8459-6CF50A56B813}"/>
              </a:ext>
            </a:extLst>
          </p:cNvPr>
          <p:cNvSpPr/>
          <p:nvPr/>
        </p:nvSpPr>
        <p:spPr>
          <a:xfrm rot="5400000">
            <a:off x="465710" y="540702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054E2-1FE6-4664-88E3-F00D2CAEF6EF}"/>
              </a:ext>
            </a:extLst>
          </p:cNvPr>
          <p:cNvSpPr txBox="1"/>
          <p:nvPr/>
        </p:nvSpPr>
        <p:spPr>
          <a:xfrm>
            <a:off x="695810" y="4722160"/>
            <a:ext cx="2678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Customized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Konlpy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DBC32-C819-46A6-A557-83E3EAE01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6" t="37222" r="65926" b="56943"/>
          <a:stretch/>
        </p:blipFill>
        <p:spPr>
          <a:xfrm>
            <a:off x="723575" y="3690154"/>
            <a:ext cx="5618693" cy="876316"/>
          </a:xfrm>
          <a:prstGeom prst="rect">
            <a:avLst/>
          </a:prstGeom>
        </p:spPr>
      </p:pic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72F8BE3F-1754-46A7-B80A-14E03E034A33}"/>
              </a:ext>
            </a:extLst>
          </p:cNvPr>
          <p:cNvSpPr/>
          <p:nvPr/>
        </p:nvSpPr>
        <p:spPr>
          <a:xfrm rot="5400000">
            <a:off x="461448" y="593223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3CC8CC-BF21-4F89-8015-5F5C5FF20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23" b="68645"/>
          <a:stretch/>
        </p:blipFill>
        <p:spPr>
          <a:xfrm>
            <a:off x="10026509" y="4698452"/>
            <a:ext cx="1586264" cy="1523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BFE82BD-9793-407E-92A2-21DA84E4DEBA}"/>
              </a:ext>
            </a:extLst>
          </p:cNvPr>
          <p:cNvSpPr txBox="1"/>
          <p:nvPr/>
        </p:nvSpPr>
        <p:spPr>
          <a:xfrm>
            <a:off x="723575" y="5306463"/>
            <a:ext cx="6503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토큰화 과정에서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Okt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이용 시 인터넷 용어 등이 제대로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토큰화되지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않음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CA1366-8B45-4DEC-8C8A-51F40A64F4B0}"/>
              </a:ext>
            </a:extLst>
          </p:cNvPr>
          <p:cNvSpPr txBox="1"/>
          <p:nvPr/>
        </p:nvSpPr>
        <p:spPr>
          <a:xfrm>
            <a:off x="728383" y="5821508"/>
            <a:ext cx="6494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Customized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Konlpy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를 이용해 사용자 사전을 등록하여 해당 문제 해결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5575A10-8C77-45B0-BF6C-FD8B2979B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429" y="4128312"/>
            <a:ext cx="1038225" cy="2476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E1E71A5-64AB-4C37-BBFD-65E9A30D91F5}"/>
              </a:ext>
            </a:extLst>
          </p:cNvPr>
          <p:cNvSpPr/>
          <p:nvPr/>
        </p:nvSpPr>
        <p:spPr>
          <a:xfrm>
            <a:off x="9091797" y="5306463"/>
            <a:ext cx="532569" cy="31531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1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852</Words>
  <Application>Microsoft Office PowerPoint</Application>
  <PresentationFormat>와이드스크린</PresentationFormat>
  <Paragraphs>159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나눔바른펜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김연재</dc:creator>
  <cp:lastModifiedBy>윤성현</cp:lastModifiedBy>
  <cp:revision>74</cp:revision>
  <dcterms:created xsi:type="dcterms:W3CDTF">2019-10-10T07:46:12Z</dcterms:created>
  <dcterms:modified xsi:type="dcterms:W3CDTF">2021-02-26T02:54:08Z</dcterms:modified>
</cp:coreProperties>
</file>